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96" y="6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1762FD6-63F1-DCC5-5B98-6E511B43A2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214543EB-5AF1-2730-1FB9-F62C08FFF6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93B027A-209E-4F75-ECD7-B9A05F8F06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291E8-170C-47EC-AB74-BDFE84A065C9}" type="datetimeFigureOut">
              <a:rPr lang="ko-KR" altLang="en-US" smtClean="0"/>
              <a:t>2023-11-24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D051E2B-06AF-8774-C5FD-A092466A1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AA04E56-AFDD-49C0-5C58-F11031B50A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FC065-0310-4AC6-AB0A-0CAEEAC0E0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514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709CC5E-4BD6-926C-201A-A738A972FD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004C677-A009-DC6D-7265-E9DAE05889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0804FA2-5438-8F94-75E0-B4B205E322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291E8-170C-47EC-AB74-BDFE84A065C9}" type="datetimeFigureOut">
              <a:rPr lang="ko-KR" altLang="en-US" smtClean="0"/>
              <a:t>2023-11-24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E20E6D7-994A-7532-C3AF-CECFCDF249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C6513D3-4234-A0F6-3165-D473E65381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FC065-0310-4AC6-AB0A-0CAEEAC0E0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8190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63B2991-513A-CD8E-B693-384FD7FE37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F1B277A-B911-29FA-DD80-605FC2E36C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1EDC126-7342-B30C-B8A0-5EEE1C7CE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291E8-170C-47EC-AB74-BDFE84A065C9}" type="datetimeFigureOut">
              <a:rPr lang="ko-KR" altLang="en-US" smtClean="0"/>
              <a:t>2023-11-24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E0FFF6B-05DA-5D4C-3DE5-6ADD13883D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21679E3-CA7F-315A-B9F8-6D35AD5EA6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FC065-0310-4AC6-AB0A-0CAEEAC0E0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58569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289B85E-1C3E-65CE-C410-8A39F8730C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4F704F8-77EF-DE1A-5A6A-1E7703C59D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5EB8B5B-A310-83B5-1560-15E07775E7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6DDEF34-A8DA-E7AC-539A-0B2CDF48E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291E8-170C-47EC-AB74-BDFE84A065C9}" type="datetimeFigureOut">
              <a:rPr lang="ko-KR" altLang="en-US" smtClean="0"/>
              <a:t>2023-11-24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C2503CC-8137-2D00-8B95-B39366ACC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791568E-5A6C-C128-5BF1-D34460745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FC065-0310-4AC6-AB0A-0CAEEAC0E0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1203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6B9AB22-E3F2-73AC-39F9-A1537E28ED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B967495-3472-8B4C-00BA-A0BCDD979E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CB22F34-839E-67C5-ACD7-6BD147BF53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D2EE2296-8967-7EC9-2690-3444CBEBA89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2B4BBD0E-89DB-D127-C25C-832AE854E8F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38DA2330-A6EF-FB75-7C7E-EF6884314D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291E8-170C-47EC-AB74-BDFE84A065C9}" type="datetimeFigureOut">
              <a:rPr lang="ko-KR" altLang="en-US" smtClean="0"/>
              <a:t>2023-11-24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E8A5EA61-9692-3CAD-C6DE-7CF1C2E632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F98B7DB0-D436-DBB5-7CE1-C2AC885AF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FC065-0310-4AC6-AB0A-0CAEEAC0E0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66965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C23676F-72E4-115E-A56A-64CCA1735B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A7EE1C71-99EB-2CC9-FEA4-B4F4A45183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291E8-170C-47EC-AB74-BDFE84A065C9}" type="datetimeFigureOut">
              <a:rPr lang="ko-KR" altLang="en-US" smtClean="0"/>
              <a:t>2023-11-24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303CBDAF-6815-3386-3432-386288286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0403AD4-D79E-6CB2-6C7B-B40FE9E927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FC065-0310-4AC6-AB0A-0CAEEAC0E0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92344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EF7B7A21-0F7D-AE26-464F-00CF12A957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291E8-170C-47EC-AB74-BDFE84A065C9}" type="datetimeFigureOut">
              <a:rPr lang="ko-KR" altLang="en-US" smtClean="0"/>
              <a:t>2023-11-24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DD2877DC-7212-218B-AEC5-AB174A8E3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1EF6333-71E6-3A72-E50E-08640A7F9A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FC065-0310-4AC6-AB0A-0CAEEAC0E0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21596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1C338B3-C051-A681-B375-341BEB9A53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0BDFD29-09B7-4FEE-60A1-4A900859B6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AF5CD5E-B0F3-8B09-3AD9-6F18AF74A2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823D614-3C5A-7326-FF91-22CE59397C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291E8-170C-47EC-AB74-BDFE84A065C9}" type="datetimeFigureOut">
              <a:rPr lang="ko-KR" altLang="en-US" smtClean="0"/>
              <a:t>2023-11-24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8D0C622-4D08-2598-4035-86D0F39401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EECD18E-D600-5D83-17E4-AE57D9E403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FC065-0310-4AC6-AB0A-0CAEEAC0E0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00095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73AC11B-928F-ED80-DCFB-4630378A6D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1BE80324-E6E5-C148-B811-70BED5553C2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14FD585-6946-96C0-8D88-0F7986E367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5035372-0DA2-E7C0-14C4-442EB5D17E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291E8-170C-47EC-AB74-BDFE84A065C9}" type="datetimeFigureOut">
              <a:rPr lang="ko-KR" altLang="en-US" smtClean="0"/>
              <a:t>2023-11-24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7730024-B6EA-233E-5D07-70DF2B6EF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ECAFB53-C6D4-429F-2AE3-AB46DB5E3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FC065-0310-4AC6-AB0A-0CAEEAC0E0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7678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7240019-4A53-134C-E411-2C109AE9E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9F7DCBC-F130-46B0-DF42-5478983A11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998951E-85FA-E428-1987-1DE88C9313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291E8-170C-47EC-AB74-BDFE84A065C9}" type="datetimeFigureOut">
              <a:rPr lang="ko-KR" altLang="en-US" smtClean="0"/>
              <a:t>2023-11-24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6A35F17-86FE-37ED-E5A0-54B9FA9DBF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9E97C65-F3B0-EE9E-039C-CE4E9A1F60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FC065-0310-4AC6-AB0A-0CAEEAC0E0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8212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D7AA90D8-27A0-70C1-91F8-97CE4D32CE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4D9E2B8-E6F5-09C8-8FA1-321E2D967C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8EBEC5E-C984-C153-2F27-6BBD570019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291E8-170C-47EC-AB74-BDFE84A065C9}" type="datetimeFigureOut">
              <a:rPr lang="ko-KR" altLang="en-US" smtClean="0"/>
              <a:t>2023-11-24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40E9856-256D-E728-51A2-31472523C2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E293319-1E1C-A3D4-5B1D-A451D79AF9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FC065-0310-4AC6-AB0A-0CAEEAC0E0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24510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E52C7429-1984-3D3C-2C88-3477BD06C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1031C86-0D71-3697-3E21-F47B02099E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3CBFE31-7A94-5EFE-33B2-D3177D8935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2291E8-170C-47EC-AB74-BDFE84A065C9}" type="datetimeFigureOut">
              <a:rPr lang="ko-KR" altLang="en-US" smtClean="0"/>
              <a:t>2023-11-24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210C0A9-E68F-D6CF-DAC3-EBE8585C78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5EDCE0B-C339-7DAE-7F01-7A3BA822F4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2FC065-0310-4AC6-AB0A-0CAEEAC0E0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19541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CFFF358-30E2-4310-DED7-D8A1F92B2A37}"/>
              </a:ext>
            </a:extLst>
          </p:cNvPr>
          <p:cNvSpPr txBox="1"/>
          <p:nvPr/>
        </p:nvSpPr>
        <p:spPr>
          <a:xfrm>
            <a:off x="463163" y="342713"/>
            <a:ext cx="910225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ko-KR" altLang="en-US" b="0" i="0" dirty="0">
                <a:solidFill>
                  <a:srgbClr val="0F5974"/>
                </a:solidFill>
                <a:effectLst/>
                <a:latin typeface="Noto Sans KR"/>
              </a:rPr>
              <a:t>□ </a:t>
            </a:r>
            <a:r>
              <a:rPr lang="en-US" altLang="ko-KR" b="0" i="0" dirty="0">
                <a:solidFill>
                  <a:srgbClr val="0F5974"/>
                </a:solidFill>
                <a:effectLst/>
                <a:latin typeface="Noto Sans KR"/>
              </a:rPr>
              <a:t>IoT</a:t>
            </a:r>
            <a:r>
              <a:rPr lang="ko-KR" altLang="en-US" b="0" i="0" dirty="0">
                <a:solidFill>
                  <a:srgbClr val="0F5974"/>
                </a:solidFill>
                <a:effectLst/>
                <a:latin typeface="Noto Sans KR"/>
              </a:rPr>
              <a:t>를 활용한 어떤 문제나 응용 분야에 대한 아이디어 제안</a:t>
            </a:r>
            <a:endParaRPr lang="en-US" altLang="ko-KR" b="0" i="0" dirty="0">
              <a:solidFill>
                <a:srgbClr val="0F5974"/>
              </a:solidFill>
              <a:effectLst/>
              <a:latin typeface="Noto Sans KR"/>
            </a:endParaRPr>
          </a:p>
          <a:p>
            <a:pPr algn="l" fontAlgn="base"/>
            <a:r>
              <a:rPr lang="en-US" altLang="ko-KR" dirty="0">
                <a:solidFill>
                  <a:srgbClr val="0F5974"/>
                </a:solidFill>
                <a:latin typeface="Noto Sans KR"/>
              </a:rPr>
              <a:t>      </a:t>
            </a:r>
            <a:r>
              <a:rPr lang="en-US" altLang="ko-KR" dirty="0">
                <a:latin typeface="Noto Sans KR"/>
              </a:rPr>
              <a:t>-&gt; </a:t>
            </a:r>
            <a:r>
              <a:rPr lang="ko-KR" altLang="en-US" dirty="0">
                <a:latin typeface="Noto Sans KR"/>
              </a:rPr>
              <a:t>온</a:t>
            </a:r>
            <a:r>
              <a:rPr lang="en-US" altLang="ko-KR" dirty="0">
                <a:latin typeface="Noto Sans KR"/>
              </a:rPr>
              <a:t>/</a:t>
            </a:r>
            <a:r>
              <a:rPr lang="ko-KR" altLang="en-US" dirty="0">
                <a:latin typeface="Noto Sans KR"/>
              </a:rPr>
              <a:t>습도  센서를 이용한 환풍기 자동 동작 및 전력 모니터링</a:t>
            </a:r>
            <a:endParaRPr lang="en-US" altLang="ko-KR" dirty="0">
              <a:latin typeface="Noto Sans KR"/>
            </a:endParaRPr>
          </a:p>
          <a:p>
            <a:pPr algn="l" fontAlgn="base"/>
            <a:endParaRPr lang="ko-KR" altLang="en-US" b="0" i="0" dirty="0">
              <a:solidFill>
                <a:srgbClr val="333333"/>
              </a:solidFill>
              <a:effectLst/>
              <a:latin typeface="Noto Sans KR"/>
            </a:endParaRPr>
          </a:p>
          <a:p>
            <a:pPr algn="l" fontAlgn="base"/>
            <a:r>
              <a:rPr lang="ko-KR" altLang="en-US" b="0" i="0" dirty="0">
                <a:solidFill>
                  <a:srgbClr val="0F5974"/>
                </a:solidFill>
                <a:effectLst/>
                <a:latin typeface="Noto Sans KR"/>
              </a:rPr>
              <a:t>□ 해당 아이디어가 어떤 가치를 제공하고</a:t>
            </a:r>
            <a:r>
              <a:rPr lang="en-US" altLang="ko-KR" b="0" i="0" dirty="0">
                <a:solidFill>
                  <a:srgbClr val="0F5974"/>
                </a:solidFill>
                <a:effectLst/>
                <a:latin typeface="Noto Sans KR"/>
              </a:rPr>
              <a:t>, </a:t>
            </a:r>
            <a:r>
              <a:rPr lang="ko-KR" altLang="en-US" b="0" i="0" dirty="0">
                <a:solidFill>
                  <a:srgbClr val="0F5974"/>
                </a:solidFill>
                <a:effectLst/>
                <a:latin typeface="Noto Sans KR"/>
              </a:rPr>
              <a:t>어떤 문제를 해결할 수 있는지에 대한 설명</a:t>
            </a:r>
            <a:endParaRPr lang="en-US" altLang="ko-KR" b="0" i="0" dirty="0">
              <a:solidFill>
                <a:srgbClr val="0F5974"/>
              </a:solidFill>
              <a:effectLst/>
              <a:latin typeface="Noto Sans KR"/>
            </a:endParaRPr>
          </a:p>
          <a:p>
            <a:pPr algn="l" fontAlgn="base"/>
            <a:r>
              <a:rPr lang="en-US" altLang="ko-KR" dirty="0">
                <a:latin typeface="Noto Sans KR"/>
              </a:rPr>
              <a:t>      -&gt; </a:t>
            </a:r>
            <a:r>
              <a:rPr lang="ko-KR" altLang="en-US" dirty="0">
                <a:latin typeface="Noto Sans KR"/>
              </a:rPr>
              <a:t>내부 환경 변화를 모니터링하여 최적 조건 </a:t>
            </a:r>
            <a:r>
              <a:rPr lang="ko-KR" altLang="en-US" dirty="0" err="1">
                <a:latin typeface="Noto Sans KR"/>
              </a:rPr>
              <a:t>온습도</a:t>
            </a:r>
            <a:r>
              <a:rPr lang="ko-KR" altLang="en-US" dirty="0">
                <a:latin typeface="Noto Sans KR"/>
              </a:rPr>
              <a:t>  유지 및 공기 상태 유지를 최소 에너지 사용</a:t>
            </a:r>
            <a:endParaRPr lang="en-US" altLang="ko-KR" b="0" i="0" dirty="0">
              <a:effectLst/>
              <a:latin typeface="Noto Sans KR"/>
            </a:endParaRPr>
          </a:p>
          <a:p>
            <a:pPr algn="l" fontAlgn="base"/>
            <a:endParaRPr lang="ko-KR" altLang="en-US" b="0" i="0" dirty="0">
              <a:solidFill>
                <a:srgbClr val="333333"/>
              </a:solidFill>
              <a:effectLst/>
              <a:latin typeface="Noto Sans KR"/>
            </a:endParaRPr>
          </a:p>
          <a:p>
            <a:pPr algn="l" fontAlgn="base"/>
            <a:r>
              <a:rPr lang="ko-KR" altLang="en-US" b="0" i="0" dirty="0">
                <a:solidFill>
                  <a:srgbClr val="0F5974"/>
                </a:solidFill>
                <a:effectLst/>
                <a:latin typeface="Noto Sans KR"/>
              </a:rPr>
              <a:t>□ 개발에 필요한 </a:t>
            </a:r>
            <a:r>
              <a:rPr lang="en-US" altLang="ko-KR" b="0" i="0" dirty="0">
                <a:solidFill>
                  <a:srgbClr val="0F5974"/>
                </a:solidFill>
                <a:effectLst/>
                <a:latin typeface="Noto Sans KR"/>
              </a:rPr>
              <a:t>HW/SW</a:t>
            </a:r>
            <a:r>
              <a:rPr lang="ko-KR" altLang="en-US" b="0" i="0" dirty="0">
                <a:solidFill>
                  <a:srgbClr val="0F5974"/>
                </a:solidFill>
                <a:effectLst/>
                <a:latin typeface="Noto Sans KR"/>
              </a:rPr>
              <a:t>적 구성 및 일정 계획</a:t>
            </a:r>
            <a:endParaRPr lang="ko-KR" altLang="en-US" b="0" i="0" dirty="0">
              <a:solidFill>
                <a:srgbClr val="333333"/>
              </a:solidFill>
              <a:effectLst/>
              <a:latin typeface="Noto Sans KR"/>
            </a:endParaRPr>
          </a:p>
        </p:txBody>
      </p:sp>
      <p:pic>
        <p:nvPicPr>
          <p:cNvPr id="1026" name="Picture 2" descr="아두이노 TMP36">
            <a:extLst>
              <a:ext uri="{FF2B5EF4-FFF2-40B4-BE49-F238E27FC236}">
                <a16:creationId xmlns:a16="http://schemas.microsoft.com/office/drawing/2014/main" id="{C7F1A3EB-448D-258A-4BCA-2A65ED9EF10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35" t="21711" r="39412" b="25347"/>
          <a:stretch/>
        </p:blipFill>
        <p:spPr bwMode="auto">
          <a:xfrm>
            <a:off x="1534602" y="2854517"/>
            <a:ext cx="302149" cy="715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1A6D8B30-7A30-6172-5686-295CD256822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48" t="14425" r="20435" b="21922"/>
          <a:stretch/>
        </p:blipFill>
        <p:spPr bwMode="auto">
          <a:xfrm>
            <a:off x="2045804" y="2993667"/>
            <a:ext cx="405515" cy="48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62341FA1-E901-1774-3143-F31041CFC8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4602" y="4371290"/>
            <a:ext cx="1447139" cy="1447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9EB096CA-6B20-271E-1D43-BFBF301F88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52254" y="2938464"/>
            <a:ext cx="704734" cy="715618"/>
          </a:xfrm>
          <a:prstGeom prst="rect">
            <a:avLst/>
          </a:prstGeom>
        </p:spPr>
      </p:pic>
      <p:cxnSp>
        <p:nvCxnSpPr>
          <p:cNvPr id="13" name="연결선: 꺾임 12">
            <a:extLst>
              <a:ext uri="{FF2B5EF4-FFF2-40B4-BE49-F238E27FC236}">
                <a16:creationId xmlns:a16="http://schemas.microsoft.com/office/drawing/2014/main" id="{5659B95A-DD4C-6369-A533-2D1F38DBA0B2}"/>
              </a:ext>
            </a:extLst>
          </p:cNvPr>
          <p:cNvCxnSpPr>
            <a:cxnSpLocks/>
            <a:stCxn id="1032" idx="0"/>
            <a:endCxn id="1026" idx="2"/>
          </p:cNvCxnSpPr>
          <p:nvPr/>
        </p:nvCxnSpPr>
        <p:spPr>
          <a:xfrm rot="16200000" flipV="1">
            <a:off x="1571348" y="3684465"/>
            <a:ext cx="801155" cy="572495"/>
          </a:xfrm>
          <a:prstGeom prst="bentConnector3">
            <a:avLst/>
          </a:prstGeom>
          <a:ln w="22225"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연결선: 꺾임 14">
            <a:extLst>
              <a:ext uri="{FF2B5EF4-FFF2-40B4-BE49-F238E27FC236}">
                <a16:creationId xmlns:a16="http://schemas.microsoft.com/office/drawing/2014/main" id="{2E1AD09D-3A1D-C1BB-6D6D-C41E6A832035}"/>
              </a:ext>
            </a:extLst>
          </p:cNvPr>
          <p:cNvCxnSpPr>
            <a:cxnSpLocks/>
            <a:stCxn id="1032" idx="0"/>
            <a:endCxn id="1028" idx="2"/>
          </p:cNvCxnSpPr>
          <p:nvPr/>
        </p:nvCxnSpPr>
        <p:spPr>
          <a:xfrm rot="16200000" flipV="1">
            <a:off x="1807070" y="3920188"/>
            <a:ext cx="892594" cy="9610"/>
          </a:xfrm>
          <a:prstGeom prst="bentConnector3">
            <a:avLst/>
          </a:prstGeom>
          <a:ln w="22225"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연결선: 꺾임 17">
            <a:extLst>
              <a:ext uri="{FF2B5EF4-FFF2-40B4-BE49-F238E27FC236}">
                <a16:creationId xmlns:a16="http://schemas.microsoft.com/office/drawing/2014/main" id="{E5171B2B-DE55-C693-3748-7FC91639386A}"/>
              </a:ext>
            </a:extLst>
          </p:cNvPr>
          <p:cNvCxnSpPr>
            <a:cxnSpLocks/>
            <a:stCxn id="1032" idx="0"/>
            <a:endCxn id="9" idx="2"/>
          </p:cNvCxnSpPr>
          <p:nvPr/>
        </p:nvCxnSpPr>
        <p:spPr>
          <a:xfrm rot="5400000" flipH="1" flipV="1">
            <a:off x="2422792" y="3489462"/>
            <a:ext cx="717208" cy="1046449"/>
          </a:xfrm>
          <a:prstGeom prst="bentConnector3">
            <a:avLst>
              <a:gd name="adj1" fmla="val 50000"/>
            </a:avLst>
          </a:prstGeom>
          <a:ln w="22225"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그림 28">
            <a:extLst>
              <a:ext uri="{FF2B5EF4-FFF2-40B4-BE49-F238E27FC236}">
                <a16:creationId xmlns:a16="http://schemas.microsoft.com/office/drawing/2014/main" id="{9A7BAB80-C944-CC8F-A771-25715CCC762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75813" y="4008870"/>
            <a:ext cx="2246525" cy="1578953"/>
          </a:xfrm>
          <a:prstGeom prst="rect">
            <a:avLst/>
          </a:prstGeom>
        </p:spPr>
      </p:pic>
      <p:pic>
        <p:nvPicPr>
          <p:cNvPr id="1036" name="Picture 12" descr="Tools used for setting up local MQTT messaging system: Flutter, Mosquitto MQTT Broker, MQTT X Desktop Client">
            <a:extLst>
              <a:ext uri="{FF2B5EF4-FFF2-40B4-BE49-F238E27FC236}">
                <a16:creationId xmlns:a16="http://schemas.microsoft.com/office/drawing/2014/main" id="{FAAB70EF-40D3-E960-18F2-19950E3AE03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06" t="14946" r="39975" b="26793"/>
          <a:stretch/>
        </p:blipFill>
        <p:spPr bwMode="auto">
          <a:xfrm>
            <a:off x="6791346" y="3529296"/>
            <a:ext cx="668357" cy="670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자유형: 도형 29">
            <a:extLst>
              <a:ext uri="{FF2B5EF4-FFF2-40B4-BE49-F238E27FC236}">
                <a16:creationId xmlns:a16="http://schemas.microsoft.com/office/drawing/2014/main" id="{AC6B3265-A903-2337-7FD9-AA65BB53053B}"/>
              </a:ext>
            </a:extLst>
          </p:cNvPr>
          <p:cNvSpPr/>
          <p:nvPr/>
        </p:nvSpPr>
        <p:spPr>
          <a:xfrm>
            <a:off x="2938744" y="4133656"/>
            <a:ext cx="3842992" cy="822455"/>
          </a:xfrm>
          <a:custGeom>
            <a:avLst/>
            <a:gdLst>
              <a:gd name="connsiteX0" fmla="*/ 0 w 1674563"/>
              <a:gd name="connsiteY0" fmla="*/ 749147 h 749147"/>
              <a:gd name="connsiteX1" fmla="*/ 429657 w 1674563"/>
              <a:gd name="connsiteY1" fmla="*/ 330506 h 749147"/>
              <a:gd name="connsiteX2" fmla="*/ 1013551 w 1674563"/>
              <a:gd name="connsiteY2" fmla="*/ 506776 h 749147"/>
              <a:gd name="connsiteX3" fmla="*/ 1674563 w 1674563"/>
              <a:gd name="connsiteY3" fmla="*/ 0 h 7491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74563" h="749147">
                <a:moveTo>
                  <a:pt x="0" y="749147"/>
                </a:moveTo>
                <a:cubicBezTo>
                  <a:pt x="130366" y="560024"/>
                  <a:pt x="260732" y="370901"/>
                  <a:pt x="429657" y="330506"/>
                </a:cubicBezTo>
                <a:cubicBezTo>
                  <a:pt x="598582" y="290111"/>
                  <a:pt x="806067" y="561860"/>
                  <a:pt x="1013551" y="506776"/>
                </a:cubicBezTo>
                <a:cubicBezTo>
                  <a:pt x="1221035" y="451692"/>
                  <a:pt x="1507474" y="126694"/>
                  <a:pt x="1674563" y="0"/>
                </a:cubicBezTo>
              </a:path>
            </a:pathLst>
          </a:custGeom>
          <a:noFill/>
          <a:ln w="25400">
            <a:solidFill>
              <a:srgbClr val="00B0F0"/>
            </a:solidFill>
            <a:headEnd type="triangle"/>
            <a:tailEnd type="triangl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38" name="Picture 14" descr="Web Services - O que é, como funciona e os protocolos SOAP e REST - Ninja  do Linux">
            <a:extLst>
              <a:ext uri="{FF2B5EF4-FFF2-40B4-BE49-F238E27FC236}">
                <a16:creationId xmlns:a16="http://schemas.microsoft.com/office/drawing/2014/main" id="{62753D26-235E-E19D-12C3-CF5C0B1038F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49" t="18885" r="28706" b="21795"/>
          <a:stretch/>
        </p:blipFill>
        <p:spPr bwMode="auto">
          <a:xfrm>
            <a:off x="7851829" y="3130611"/>
            <a:ext cx="1186042" cy="954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그림 33">
            <a:extLst>
              <a:ext uri="{FF2B5EF4-FFF2-40B4-BE49-F238E27FC236}">
                <a16:creationId xmlns:a16="http://schemas.microsoft.com/office/drawing/2014/main" id="{7043E275-440B-1D65-F888-7FA92482E7B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99080" y="2740547"/>
            <a:ext cx="2110555" cy="1845262"/>
          </a:xfrm>
          <a:prstGeom prst="rect">
            <a:avLst/>
          </a:prstGeom>
        </p:spPr>
      </p:pic>
      <p:pic>
        <p:nvPicPr>
          <p:cNvPr id="36" name="그림 35">
            <a:extLst>
              <a:ext uri="{FF2B5EF4-FFF2-40B4-BE49-F238E27FC236}">
                <a16:creationId xmlns:a16="http://schemas.microsoft.com/office/drawing/2014/main" id="{D62AC172-5CAE-5B3E-0865-B671F153EF3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049114" y="2861927"/>
            <a:ext cx="1085371" cy="1259030"/>
          </a:xfrm>
          <a:prstGeom prst="rect">
            <a:avLst/>
          </a:prstGeom>
        </p:spPr>
      </p:pic>
      <p:sp>
        <p:nvSpPr>
          <p:cNvPr id="37" name="자유형: 도형 36">
            <a:extLst>
              <a:ext uri="{FF2B5EF4-FFF2-40B4-BE49-F238E27FC236}">
                <a16:creationId xmlns:a16="http://schemas.microsoft.com/office/drawing/2014/main" id="{7704DA6C-C744-7B49-8CE1-9A7A17169AD0}"/>
              </a:ext>
            </a:extLst>
          </p:cNvPr>
          <p:cNvSpPr/>
          <p:nvPr/>
        </p:nvSpPr>
        <p:spPr>
          <a:xfrm flipV="1">
            <a:off x="5129364" y="3823854"/>
            <a:ext cx="1652372" cy="309801"/>
          </a:xfrm>
          <a:custGeom>
            <a:avLst/>
            <a:gdLst>
              <a:gd name="connsiteX0" fmla="*/ 0 w 1674563"/>
              <a:gd name="connsiteY0" fmla="*/ 749147 h 749147"/>
              <a:gd name="connsiteX1" fmla="*/ 429657 w 1674563"/>
              <a:gd name="connsiteY1" fmla="*/ 330506 h 749147"/>
              <a:gd name="connsiteX2" fmla="*/ 1013551 w 1674563"/>
              <a:gd name="connsiteY2" fmla="*/ 506776 h 749147"/>
              <a:gd name="connsiteX3" fmla="*/ 1674563 w 1674563"/>
              <a:gd name="connsiteY3" fmla="*/ 0 h 7491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74563" h="749147">
                <a:moveTo>
                  <a:pt x="0" y="749147"/>
                </a:moveTo>
                <a:cubicBezTo>
                  <a:pt x="130366" y="560024"/>
                  <a:pt x="260732" y="370901"/>
                  <a:pt x="429657" y="330506"/>
                </a:cubicBezTo>
                <a:cubicBezTo>
                  <a:pt x="598582" y="290111"/>
                  <a:pt x="806067" y="561860"/>
                  <a:pt x="1013551" y="506776"/>
                </a:cubicBezTo>
                <a:cubicBezTo>
                  <a:pt x="1221035" y="451692"/>
                  <a:pt x="1507474" y="126694"/>
                  <a:pt x="1674563" y="0"/>
                </a:cubicBezTo>
              </a:path>
            </a:pathLst>
          </a:custGeom>
          <a:noFill/>
          <a:ln w="25400">
            <a:solidFill>
              <a:srgbClr val="00B0F0"/>
            </a:solidFill>
            <a:headEnd type="triangle"/>
            <a:tailEnd type="triangl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9" name="그림 38">
            <a:extLst>
              <a:ext uri="{FF2B5EF4-FFF2-40B4-BE49-F238E27FC236}">
                <a16:creationId xmlns:a16="http://schemas.microsoft.com/office/drawing/2014/main" id="{BB2322E0-6FB9-071A-EC6B-6A01E29ADDE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981741" y="5535187"/>
            <a:ext cx="761824" cy="546950"/>
          </a:xfrm>
          <a:prstGeom prst="rect">
            <a:avLst/>
          </a:prstGeom>
        </p:spPr>
      </p:pic>
      <p:cxnSp>
        <p:nvCxnSpPr>
          <p:cNvPr id="40" name="연결선: 꺾임 39">
            <a:extLst>
              <a:ext uri="{FF2B5EF4-FFF2-40B4-BE49-F238E27FC236}">
                <a16:creationId xmlns:a16="http://schemas.microsoft.com/office/drawing/2014/main" id="{994A1DE0-12D3-7115-17C9-A2C2BA32047D}"/>
              </a:ext>
            </a:extLst>
          </p:cNvPr>
          <p:cNvCxnSpPr>
            <a:cxnSpLocks/>
            <a:stCxn id="1032" idx="2"/>
            <a:endCxn id="39" idx="2"/>
          </p:cNvCxnSpPr>
          <p:nvPr/>
        </p:nvCxnSpPr>
        <p:spPr>
          <a:xfrm rot="16200000" flipH="1">
            <a:off x="2678558" y="5398042"/>
            <a:ext cx="263708" cy="1104481"/>
          </a:xfrm>
          <a:prstGeom prst="bentConnector3">
            <a:avLst>
              <a:gd name="adj1" fmla="val 186687"/>
            </a:avLst>
          </a:prstGeom>
          <a:ln w="22225"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왼쪽 중괄호 42">
            <a:extLst>
              <a:ext uri="{FF2B5EF4-FFF2-40B4-BE49-F238E27FC236}">
                <a16:creationId xmlns:a16="http://schemas.microsoft.com/office/drawing/2014/main" id="{946ADCDD-4860-E8C1-DABC-EFB0BB48C970}"/>
              </a:ext>
            </a:extLst>
          </p:cNvPr>
          <p:cNvSpPr/>
          <p:nvPr/>
        </p:nvSpPr>
        <p:spPr>
          <a:xfrm>
            <a:off x="9056834" y="2734390"/>
            <a:ext cx="392843" cy="1845262"/>
          </a:xfrm>
          <a:prstGeom prst="leftBrace">
            <a:avLst>
              <a:gd name="adj1" fmla="val 8333"/>
              <a:gd name="adj2" fmla="val 4517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60966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CFFF358-30E2-4310-DED7-D8A1F92B2A37}"/>
              </a:ext>
            </a:extLst>
          </p:cNvPr>
          <p:cNvSpPr txBox="1"/>
          <p:nvPr/>
        </p:nvSpPr>
        <p:spPr>
          <a:xfrm>
            <a:off x="463163" y="342713"/>
            <a:ext cx="910225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ko-KR" altLang="en-US" b="0" i="0" dirty="0">
                <a:solidFill>
                  <a:srgbClr val="0F5974"/>
                </a:solidFill>
                <a:effectLst/>
                <a:latin typeface="Noto Sans KR"/>
              </a:rPr>
              <a:t>□ 일정 계획</a:t>
            </a:r>
            <a:endParaRPr lang="ko-KR" altLang="en-US" b="0" i="0" dirty="0">
              <a:solidFill>
                <a:srgbClr val="333333"/>
              </a:solidFill>
              <a:effectLst/>
              <a:latin typeface="Noto Sans KR"/>
            </a:endParaRP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07B880C4-B9C7-CDA7-6411-3A83CE6319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6206969"/>
              </p:ext>
            </p:extLst>
          </p:nvPr>
        </p:nvGraphicFramePr>
        <p:xfrm>
          <a:off x="820738" y="1305718"/>
          <a:ext cx="4665663" cy="2537620"/>
        </p:xfrm>
        <a:graphic>
          <a:graphicData uri="http://schemas.openxmlformats.org/drawingml/2006/table">
            <a:tbl>
              <a:tblPr/>
              <a:tblGrid>
                <a:gridCol w="1851025">
                  <a:extLst>
                    <a:ext uri="{9D8B030D-6E8A-4147-A177-3AD203B41FA5}">
                      <a16:colId xmlns:a16="http://schemas.microsoft.com/office/drawing/2014/main" val="2589691630"/>
                    </a:ext>
                  </a:extLst>
                </a:gridCol>
                <a:gridCol w="1654527">
                  <a:extLst>
                    <a:ext uri="{9D8B030D-6E8A-4147-A177-3AD203B41FA5}">
                      <a16:colId xmlns:a16="http://schemas.microsoft.com/office/drawing/2014/main" val="886949570"/>
                    </a:ext>
                  </a:extLst>
                </a:gridCol>
                <a:gridCol w="1160111">
                  <a:extLst>
                    <a:ext uri="{9D8B030D-6E8A-4147-A177-3AD203B41FA5}">
                      <a16:colId xmlns:a16="http://schemas.microsoft.com/office/drawing/2014/main" val="3414084396"/>
                    </a:ext>
                  </a:extLst>
                </a:gridCol>
              </a:tblGrid>
              <a:tr h="253762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i="0" u="none" strike="noStrike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구성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33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i="0" u="none" strike="noStrike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예정일</a:t>
                      </a:r>
                    </a:p>
                  </a:txBody>
                  <a:tcPr marL="0" marR="0" marT="0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i="0" u="none" strike="noStrike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완료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5419732"/>
                  </a:ext>
                </a:extLst>
              </a:tr>
              <a:tr h="253762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i="0" u="none" strike="noStrike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기본구상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33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1100" b="0" i="0" u="none" strike="noStrike" dirty="0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12/5</a:t>
                      </a:r>
                    </a:p>
                  </a:txBody>
                  <a:tcPr marL="0" marR="0" marT="0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ko-KR" altLang="en-US" sz="1100" b="0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4981091"/>
                  </a:ext>
                </a:extLst>
              </a:tr>
              <a:tr h="25376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board set-up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33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1100" b="0" i="0" u="none" strike="noStrike" dirty="0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12/5</a:t>
                      </a:r>
                    </a:p>
                  </a:txBody>
                  <a:tcPr marL="0" marR="0" marT="0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ko-KR" altLang="en-US" sz="1100" b="0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47098330"/>
                  </a:ext>
                </a:extLst>
              </a:tr>
              <a:tr h="25376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I/O Check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33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1100" b="0" i="0" u="none" strike="noStrike" dirty="0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12/5</a:t>
                      </a:r>
                    </a:p>
                  </a:txBody>
                  <a:tcPr marL="0" marR="0" marT="0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ko-KR" altLang="en-US" sz="1100" b="0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3192042"/>
                  </a:ext>
                </a:extLst>
              </a:tr>
              <a:tr h="253762"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33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altLang="ko-KR" sz="1100" b="0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0" marR="0" marT="0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ko-KR" altLang="en-US" sz="1100" b="0" i="0" u="none" strike="noStrike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67345228"/>
                  </a:ext>
                </a:extLst>
              </a:tr>
              <a:tr h="253762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i="0" u="none" strike="noStrike" dirty="0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화면 제작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33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1100" b="0" i="0" u="none" strike="noStrike" dirty="0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12/17</a:t>
                      </a:r>
                    </a:p>
                  </a:txBody>
                  <a:tcPr marL="0" marR="0" marT="0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ko-KR" altLang="en-US" sz="1100" b="0" i="0" u="none" strike="noStrike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2423540"/>
                  </a:ext>
                </a:extLst>
              </a:tr>
              <a:tr h="25376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Manual </a:t>
                      </a:r>
                      <a:r>
                        <a:rPr lang="ko-KR" altLang="en-US" sz="1100" b="0" i="0" u="none" strike="noStrike" dirty="0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동작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33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1100" b="0" i="0" u="none" strike="noStrike" dirty="0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12/17</a:t>
                      </a:r>
                    </a:p>
                  </a:txBody>
                  <a:tcPr marL="0" marR="0" marT="0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ko-KR" altLang="en-US" sz="1100" b="0" i="0" u="none" strike="noStrike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8489055"/>
                  </a:ext>
                </a:extLst>
              </a:tr>
              <a:tr h="25376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Auto</a:t>
                      </a:r>
                      <a:r>
                        <a:rPr lang="ko-KR" altLang="en-US" sz="1100" b="0" i="0" u="none" strike="noStrike" dirty="0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동작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33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1100" b="0" i="0" u="none" strike="noStrike" dirty="0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12/17</a:t>
                      </a:r>
                    </a:p>
                  </a:txBody>
                  <a:tcPr marL="0" marR="0" marT="0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ko-KR" altLang="en-US" sz="1100" b="0" i="0" u="none" strike="noStrike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41212741"/>
                  </a:ext>
                </a:extLst>
              </a:tr>
              <a:tr h="253762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i="0" u="none" strike="noStrike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정도</a:t>
                      </a:r>
                      <a:r>
                        <a:rPr lang="en-US" sz="1100" b="0" i="0" u="none" strike="noStrike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TEst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33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1100" b="0" i="0" u="none" strike="noStrike" dirty="0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12/17</a:t>
                      </a:r>
                    </a:p>
                  </a:txBody>
                  <a:tcPr marL="0" marR="0" marT="0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ko-KR" altLang="en-US" sz="1100" b="0" i="0" u="none" strike="noStrike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8660824"/>
                  </a:ext>
                </a:extLst>
              </a:tr>
              <a:tr h="253762"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33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altLang="ko-KR" sz="1100" b="0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0" marR="0" marT="0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ko-KR" altLang="en-US" sz="1100" b="0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246745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7708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94</Words>
  <Application>Microsoft Office PowerPoint</Application>
  <PresentationFormat>와이드스크린</PresentationFormat>
  <Paragraphs>25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Noto Sans KR</vt:lpstr>
      <vt:lpstr>돋움</vt:lpstr>
      <vt:lpstr>맑은 고딕</vt:lpstr>
      <vt:lpstr>Arial</vt:lpstr>
      <vt:lpstr>Office 테마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영곤 이</dc:creator>
  <cp:lastModifiedBy>영곤 이</cp:lastModifiedBy>
  <cp:revision>2</cp:revision>
  <dcterms:created xsi:type="dcterms:W3CDTF">2023-11-24T11:43:56Z</dcterms:created>
  <dcterms:modified xsi:type="dcterms:W3CDTF">2023-11-24T11:45:53Z</dcterms:modified>
</cp:coreProperties>
</file>